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56" r:id="rId3"/>
    <p:sldId id="257" r:id="rId4"/>
    <p:sldId id="260" r:id="rId5"/>
    <p:sldId id="281" r:id="rId6"/>
    <p:sldId id="261" r:id="rId7"/>
    <p:sldId id="262" r:id="rId8"/>
    <p:sldId id="275" r:id="rId9"/>
    <p:sldId id="263" r:id="rId10"/>
    <p:sldId id="264" r:id="rId11"/>
    <p:sldId id="265" r:id="rId12"/>
    <p:sldId id="276" r:id="rId13"/>
    <p:sldId id="277" r:id="rId14"/>
    <p:sldId id="278" r:id="rId15"/>
    <p:sldId id="279" r:id="rId16"/>
    <p:sldId id="267" r:id="rId17"/>
    <p:sldId id="268" r:id="rId18"/>
    <p:sldId id="269" r:id="rId19"/>
    <p:sldId id="270" r:id="rId20"/>
    <p:sldId id="273" r:id="rId2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13" autoAdjust="0"/>
    <p:restoredTop sz="96730" autoAdjust="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3C4A474-0F10-4BC7-AF54-D9B6FFA4ED9D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4823165-E560-4545-8194-218A3A4363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3229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23165-E560-4545-8194-218A3A436383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20571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23165-E560-4545-8194-218A3A436383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9684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3998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0962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0006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432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653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718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793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0425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97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865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94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50906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788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752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5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1577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975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4718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887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562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7755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4977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19767-1DA7-47E8-BD1E-F63E7059C010}" type="datetimeFigureOut">
              <a:rPr lang="he-IL" smtClean="0"/>
              <a:t>ג'/סיון/תשפ"ד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374FC-FC5D-47DF-8FF5-F6AD5D44FF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356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rtl="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6/9/2024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rtl="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8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653143"/>
            <a:ext cx="9144000" cy="2332653"/>
          </a:xfrm>
        </p:spPr>
        <p:txBody>
          <a:bodyPr>
            <a:normAutofit/>
          </a:bodyPr>
          <a:lstStyle/>
          <a:p>
            <a:pPr rtl="0"/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he-IL" sz="2400" b="1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2558144"/>
            <a:ext cx="9144000" cy="3427020"/>
          </a:xfrm>
        </p:spPr>
        <p:txBody>
          <a:bodyPr>
            <a:normAutofit fontScale="92500" lnSpcReduction="10000"/>
          </a:bodyPr>
          <a:lstStyle/>
          <a:p>
            <a:pPr rtl="0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Person's Culture is Another's Crime: The Question of the Cultural Defense</a:t>
            </a:r>
          </a:p>
          <a:p>
            <a:pPr rtl="0"/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Yoram Rabin &amp; Yaniv Vaki</a:t>
            </a:r>
          </a:p>
          <a:p>
            <a:pPr rtl="0"/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colloquium series on migration studies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Berlin, June 12, 2024</a:t>
            </a:r>
          </a:p>
          <a:p>
            <a:pPr rtl="0"/>
            <a:endParaRPr lang="he-I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0" y="284709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96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Arguments for and against cultural defense</a:t>
            </a:r>
            <a:endParaRPr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Criminal law is the last defense of minimum liberal values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criminal law reflects the level of tolerance in society, therefore consideration of non-liberal cultures or anti-social acts is undesirable and may harm the social fabric and protected values.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4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Arguments for and against cultural defense</a:t>
            </a:r>
            <a:endParaRPr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603" y="1500448"/>
            <a:ext cx="11468793" cy="525779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Criminal law is the last defense of minimum liberal values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Israeli Supreme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Court Justice, Salim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Joubran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“Before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recognizing the accused's right to culture, the victim's right to life and bodily integrity must be protected. Tolerance in a multicultural society has limits. These limits are determined by balancing the principles of multiculturalism with that of liberalism [...] It is understood that in this balance, violent customs, such as blood revenge, honor killing, etc., fall outside the multicultural arena. There is no possibility of accepting a cultural custom that follows a path of severe violence. We must fight a bitter war against violent customs of this type. We are committed to maintaining basic moral standards, first and foremost, the sanctity of life and the integrity of the body. A cultural custom that violates these fundamental values is not acceptable in a liberal, multicultural society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10358/08 </a:t>
            </a:r>
            <a:r>
              <a:rPr lang="en-US" sz="3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Azbarga</a:t>
            </a:r>
            <a:r>
              <a:rPr lang="en-US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v. State of Israel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(March 16, 2010)</a:t>
            </a:r>
            <a:endParaRPr lang="he-IL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07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Arguments for and against cultural defense</a:t>
            </a:r>
            <a:endParaRPr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Ignorance of the law does not exempt from </a:t>
            </a:r>
            <a:r>
              <a:rPr lang="en-US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punishment</a:t>
            </a:r>
            <a:endParaRPr lang="en-US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“ignorance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law is no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excuse.”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applicability of criminal law is not subjective and does not reflect the defendant's worldview.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adoption of the cultural defense may lead to unjustified inequality between defendants.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27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Arguments for and against cultural defense</a:t>
            </a:r>
            <a:endParaRPr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Feminist theories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Attempt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justify harming women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children.</a:t>
            </a: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Normalization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harmful practices</a:t>
            </a: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Undermining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protections.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1110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Arguments for and against cultural defense</a:t>
            </a:r>
            <a:endParaRPr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7491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Feminist theories</a:t>
            </a:r>
            <a:endParaRPr lang="en-US" sz="4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Doriane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Colman: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“What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happens to the victims – almost always minority women and children – when multiculturalism and individualized justice are advanced by dipositive cultural evidence? The answer, both in theory and in practice, is stark: they are denied the protection of the criminal laws because their attackers generally go free, either immediately or within a relatively brief period of time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Doriane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Lambelet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Coleman,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Individualizing Justice Through Multiculturalism: The Liberals’ Dilemma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96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Columbia Law Review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1093 (1996).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85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Models of Cultural Defense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three models:</a:t>
            </a:r>
          </a:p>
          <a:p>
            <a:pPr>
              <a:lnSpc>
                <a:spcPct val="150000"/>
              </a:lnSpc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criminal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defense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cultural arguments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defenses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background as a mitigating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he-I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sentencing.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25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 I: </a:t>
            </a:r>
            <a:r>
              <a:rPr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</a:t>
            </a:r>
            <a:r>
              <a:rPr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Defense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Full acquittal.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reduce the degree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culpability.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But… 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fully exculpate the defendant.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0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 II: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of cultural arguments within existing 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defenses</a:t>
            </a:r>
            <a:endParaRPr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230" y="1600201"/>
            <a:ext cx="7845439" cy="4525963"/>
          </a:xfrm>
        </p:spPr>
        <p:txBody>
          <a:bodyPr>
            <a:normAutofit fontScale="92500" lnSpcReduction="10000"/>
          </a:bodyPr>
          <a:lstStyle/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Moderate model: Integration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cultural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existing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defenses.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e-I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Kargar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Facts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cultural arguments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court in Maine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Supreme Judicial Court of Maine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מציין מיקום תוכן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8751" y="1701037"/>
            <a:ext cx="2874080" cy="4922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07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III: Cultural background as a mitigating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 in sentencing</a:t>
            </a:r>
            <a:endParaRPr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Sentencing considerations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e-I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Degree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culpability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e-I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09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Recognizing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independent cultural defense in criminal law is not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justified.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successfully raised, the defense can use cultural evidence to either establish an affirmative criminal defense or support a more lenient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sentence.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!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92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clash between (some) cultural customs and the Law</a:t>
            </a:r>
            <a:endParaRPr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cultural traditions 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clash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heritage, traditions, and customs of immigrants to Western countries often clash with the law and constitute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crimes.</a:t>
            </a:r>
          </a:p>
          <a:p>
            <a:endParaRPr lang="en-US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dilemma in criminal law: The clash with the law raises the question of criminal law and the “cultural defense”. </a:t>
            </a:r>
            <a:endParaRPr lang="en-US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21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en-U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en-US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Kimura</a:t>
            </a:r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(1985)</a:t>
            </a:r>
            <a:endParaRPr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facts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Fumico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Kimura was a Japanese-American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woman.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attempt to drown herself with her children.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children drowned.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charged with first degree murder.   </a:t>
            </a:r>
            <a:endParaRPr lang="he-I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09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4245" y="419877"/>
            <a:ext cx="10972800" cy="45719"/>
          </a:xfrm>
        </p:spPr>
        <p:txBody>
          <a:bodyPr>
            <a:normAutofit fontScale="90000"/>
          </a:bodyPr>
          <a:lstStyle/>
          <a:p>
            <a:endParaRPr lang="he-IL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740" y="242596"/>
            <a:ext cx="10422294" cy="6251509"/>
          </a:xfrm>
        </p:spPr>
      </p:pic>
    </p:spTree>
    <p:extLst>
      <p:ext uri="{BB962C8B-B14F-4D97-AF65-F5344CB8AC3E}">
        <p14:creationId xmlns:p14="http://schemas.microsoft.com/office/powerpoint/2010/main" val="33605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en-US" b="1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en-US" b="1" i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Kimura </a:t>
            </a:r>
            <a:r>
              <a:rPr lang="en-US" sz="4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(1985)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Japanese culture that played a role in 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Oya-ko </a:t>
            </a:r>
            <a:r>
              <a:rPr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shinju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(parent-child suicide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perceptions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motherhood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Japanese tradition.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Japanese attitudes toward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suicide.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57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en-US" b="1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en-US" b="1" i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Kimura</a:t>
            </a:r>
            <a:r>
              <a:rPr lang="en-US" sz="4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(1985)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8376458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Trial and Result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support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petition to the district attorney.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Charges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reduced to involuntary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manslaughter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court expressly considered the punishment she would have received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 sentencing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five years of probation and one year in the county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jail.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6058" y="2186390"/>
            <a:ext cx="3009388" cy="4538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31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en-US" b="1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Kimura</a:t>
            </a:r>
            <a:r>
              <a:rPr lang="en-US" sz="40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(1985)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Scholars differ on the extent to which Kimura's cultural background played a role in the court and influenced the outcome of the trial.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Kimura's case sparked off the long debate about cultural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defense.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article that drew attention to the claim, using the term "cultural defense" for the first time, was the following: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Cultural Defense in the Criminal Law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99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Harvard Law Review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1293 (1986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50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Cultural Defense?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4166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by </a:t>
            </a:r>
            <a:r>
              <a:rPr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Norgren</a:t>
            </a:r>
            <a:r>
              <a:rPr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sz="4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Nanda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defense holds that persons socialized in a minority or foreign culture who regularly conduct themselves in accordance with their own culture’s norms, should not be held fully accountable for conduct that violates official […] law, if these individuals’ conduct conforms to the prescription of their own culture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intention of a cultural defense in a criminal case is to negate or mitigate criminal responsibility where acts are committed under a reasonable, good-faith belief in their propriety based upon the actor’s heritage or tradition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28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Arguments for and against cultural 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defense</a:t>
            </a:r>
            <a:endParaRPr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Culpability and moral responsibility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be justified not to punish an accused if the offense committed was permissible under the entrenched social concepts of the perpetrator, which reduces the degree of culpability.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level of culpability stems from the fact that the accused committed the acts believing that the actions were desirable, even necessary under a given religious or traditional imperative.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50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2461</TotalTime>
  <Words>1041</Words>
  <Application>Microsoft Office PowerPoint</Application>
  <PresentationFormat>מסך רחב</PresentationFormat>
  <Paragraphs>118</Paragraphs>
  <Slides>19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ערכת נושא Office</vt:lpstr>
      <vt:lpstr>Office Theme</vt:lpstr>
      <vt:lpstr>   </vt:lpstr>
      <vt:lpstr>The clash between (some) cultural customs and the Law</vt:lpstr>
      <vt:lpstr>People v. Kimura (1985)</vt:lpstr>
      <vt:lpstr>מצגת של PowerPoint‏</vt:lpstr>
      <vt:lpstr>People v. Kimura (1985)</vt:lpstr>
      <vt:lpstr>People v. Kimura (1985)</vt:lpstr>
      <vt:lpstr>People v. Kimura (1985)</vt:lpstr>
      <vt:lpstr>What is Cultural Defense?</vt:lpstr>
      <vt:lpstr>Arguments for and against cultural defense</vt:lpstr>
      <vt:lpstr>Arguments for and against cultural defense</vt:lpstr>
      <vt:lpstr>Arguments for and against cultural defense</vt:lpstr>
      <vt:lpstr>Arguments for and against cultural defense</vt:lpstr>
      <vt:lpstr>Arguments for and against cultural defense</vt:lpstr>
      <vt:lpstr>Arguments for and against cultural defense</vt:lpstr>
      <vt:lpstr>Models of Cultural Defense</vt:lpstr>
      <vt:lpstr>Model I: Independent Cultural Defense</vt:lpstr>
      <vt:lpstr>Model II: Integration of cultural arguments within existing defenses</vt:lpstr>
      <vt:lpstr>Model III: Cultural background as a mitigating factor in sentencing</vt:lpstr>
      <vt:lpstr>Conclusion</vt:lpstr>
    </vt:vector>
  </TitlesOfParts>
  <Company>BYTE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 colloquium series on migration studies</dc:title>
  <dc:creator>Rabin Yoram</dc:creator>
  <cp:lastModifiedBy>Rabin Yoram</cp:lastModifiedBy>
  <cp:revision>55</cp:revision>
  <cp:lastPrinted>2024-06-09T10:16:35Z</cp:lastPrinted>
  <dcterms:created xsi:type="dcterms:W3CDTF">2024-05-22T09:58:38Z</dcterms:created>
  <dcterms:modified xsi:type="dcterms:W3CDTF">2024-06-09T10:21:16Z</dcterms:modified>
</cp:coreProperties>
</file>